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99" r:id="rId1"/>
  </p:sldMasterIdLst>
  <p:notesMasterIdLst>
    <p:notesMasterId r:id="rId8"/>
  </p:notesMasterIdLst>
  <p:handoutMasterIdLst>
    <p:handoutMasterId r:id="rId9"/>
  </p:handoutMasterIdLst>
  <p:sldIdLst>
    <p:sldId id="256" r:id="rId2"/>
    <p:sldId id="263" r:id="rId3"/>
    <p:sldId id="261" r:id="rId4"/>
    <p:sldId id="264" r:id="rId5"/>
    <p:sldId id="265" r:id="rId6"/>
    <p:sldId id="266" r:id="rId7"/>
  </p:sldIdLst>
  <p:sldSz cx="9144000" cy="5143500" type="screen16x9"/>
  <p:notesSz cx="6858000" cy="9144000"/>
  <p:defaultTextStyle>
    <a:defPPr>
      <a:defRPr lang="en-IN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hwin Kanhere" initials="AK" lastIdx="91" clrIdx="0">
    <p:extLst>
      <p:ext uri="{19B8F6BF-5375-455C-9EA6-DF929625EA0E}">
        <p15:presenceInfo xmlns:p15="http://schemas.microsoft.com/office/powerpoint/2012/main" userId="90d818678d35ad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B3DC"/>
    <a:srgbClr val="947B82"/>
    <a:srgbClr val="A69152"/>
    <a:srgbClr val="D5BEBF"/>
    <a:srgbClr val="3C3229"/>
    <a:srgbClr val="A7D9FF"/>
    <a:srgbClr val="1199FF"/>
    <a:srgbClr val="C2966B"/>
    <a:srgbClr val="DCD1B4"/>
    <a:srgbClr val="F5C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41054F-9BAA-4A1F-9399-3A336F647B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3BCB65-0C2E-4A0A-82B8-60E8EC3C8A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0E32572-0E9C-42E5-BD4E-81330790567B}" type="datetimeFigureOut">
              <a:rPr lang="en-IN" altLang="en-US"/>
              <a:pPr/>
              <a:t>14-12-2020</a:t>
            </a:fld>
            <a:endParaRPr lang="en-I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90D2CD-3FF6-4E32-90AA-E1976BA651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078E5-71C4-4BDE-BF47-9C6A4453B2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97202ED1-D9DE-436D-8290-DC7B226725F9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8BD378-65FD-40CD-B9F4-3D16E9ABC7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DFFC7D-D550-4306-B659-93B6739BBF6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82C37C1-A4C8-4DAE-BFA7-A310559A46F7}" type="datetimeFigureOut">
              <a:rPr lang="en-IN" altLang="en-US"/>
              <a:pPr/>
              <a:t>14-12-2020</a:t>
            </a:fld>
            <a:endParaRPr lang="en-IN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C8C64B-9814-4BA9-9B7F-B2DF931F76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735C083-C27B-4018-BF28-6B6869A64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C1766-8C9F-4E62-A80E-8D5D8D9722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9DFBD-043F-4F97-ACCD-B43DE5E155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CDDE126-FDA4-4BBA-8C40-54CAB9F6A180}" type="slidenum">
              <a:rPr lang="en-IN" altLang="en-US"/>
              <a:pPr/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DE126-FDA4-4BBA-8C40-54CAB9F6A180}" type="slidenum">
              <a:rPr lang="en-IN" altLang="en-US" smtClean="0"/>
              <a:pPr/>
              <a:t>0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024161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4457C7BD-C9FD-45D6-A915-5E1215229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CE28F3-825E-44BF-A184-E545147C8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79B0034D-5E8E-4B4B-BE60-F133F6F19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134" y="364564"/>
            <a:ext cx="8089200" cy="60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87134" y="1028692"/>
            <a:ext cx="8056216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100" cap="small" spc="0" baseline="0">
                <a:solidFill>
                  <a:srgbClr val="A4001D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C0E6C4-E0C3-4000-9406-C12ED74AEB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8614" b="29036"/>
          <a:stretch/>
        </p:blipFill>
        <p:spPr>
          <a:xfrm>
            <a:off x="0" y="1575776"/>
            <a:ext cx="9144000" cy="3193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1955FF-70E3-4D0E-94A7-6B95625971B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44852" y="250118"/>
            <a:ext cx="715646" cy="7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76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ED69AC-A0DB-480A-A78A-2C83AC9F8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61409DE7-7982-4143-B3A2-33D169295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6428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187133" y="1024963"/>
            <a:ext cx="8769600" cy="371880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5" name="Title Placeholder 2">
            <a:extLst>
              <a:ext uri="{FF2B5EF4-FFF2-40B4-BE49-F238E27FC236}">
                <a16:creationId xmlns:a16="http://schemas.microsoft.com/office/drawing/2014/main" id="{90A0D6E3-9991-400C-BF77-F221D3804AA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DC1FCF1-35DF-4D70-8130-B33B533FA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14918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 hasCustomPrompt="1"/>
          </p:nvPr>
        </p:nvSpPr>
        <p:spPr>
          <a:xfrm>
            <a:off x="207192" y="1052671"/>
            <a:ext cx="4320000" cy="371880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 hasCustomPrompt="1"/>
          </p:nvPr>
        </p:nvSpPr>
        <p:spPr>
          <a:xfrm>
            <a:off x="4616808" y="1052671"/>
            <a:ext cx="4320000" cy="371880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DA849352-F485-4CF0-B066-C991324BC26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/>
              <a:t>Click to edit Master title style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9F9FC96-DD42-4285-BBE9-6240BE05B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738341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91774" y="1024706"/>
            <a:ext cx="8769600" cy="1816607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 hasCustomPrompt="1"/>
          </p:nvPr>
        </p:nvSpPr>
        <p:spPr>
          <a:xfrm>
            <a:off x="192322" y="2918209"/>
            <a:ext cx="8769600" cy="1816607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6" name="Title Placeholder 2">
            <a:extLst>
              <a:ext uri="{FF2B5EF4-FFF2-40B4-BE49-F238E27FC236}">
                <a16:creationId xmlns:a16="http://schemas.microsoft.com/office/drawing/2014/main" id="{B18D35F0-163E-4735-AD3D-D315A63ED61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B7B36CD-BACA-43D7-8450-26AB3CA4E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475329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92323" y="1052671"/>
            <a:ext cx="4320000" cy="3759042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631679" y="1052671"/>
            <a:ext cx="4320000" cy="1823085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4634971" y="2943919"/>
            <a:ext cx="4316706" cy="183023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10" name="Title Placeholder 2">
            <a:extLst>
              <a:ext uri="{FF2B5EF4-FFF2-40B4-BE49-F238E27FC236}">
                <a16:creationId xmlns:a16="http://schemas.microsoft.com/office/drawing/2014/main" id="{8A852090-AA6E-4A28-BD3E-A29677BFD0A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4B36C55-C50B-4F1B-8344-A60F8C3E5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001254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87133" y="1017528"/>
            <a:ext cx="4320000" cy="1823085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193483" y="2940669"/>
            <a:ext cx="4320000" cy="1827114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 hasCustomPrompt="1"/>
          </p:nvPr>
        </p:nvSpPr>
        <p:spPr>
          <a:xfrm>
            <a:off x="4636869" y="1017528"/>
            <a:ext cx="4320000" cy="1823085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 hasCustomPrompt="1"/>
          </p:nvPr>
        </p:nvSpPr>
        <p:spPr>
          <a:xfrm>
            <a:off x="4630517" y="2947035"/>
            <a:ext cx="4320000" cy="1827114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B3675C2C-08E6-4A34-BB33-2697B8EF92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281E116-C20D-473F-ACB0-0B355E1FE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11265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CE6D-E728-4BB6-9885-E6BF7F3EC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5407" y="1971532"/>
            <a:ext cx="2373186" cy="60021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Thank you!</a:t>
            </a:r>
            <a:endParaRPr lang="en-IN"/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44088A1B-9A89-4A1C-9A3C-28877CB683F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3483" y="2940669"/>
            <a:ext cx="3448877" cy="1827114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enter contact info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4"/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4420A09-59C9-4B54-96E8-769F9C562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40422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40C003-757D-4A71-8C1A-2C8858D86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485960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64ADC5-4014-4D0C-A23D-511D2CA7D2E1}"/>
              </a:ext>
            </a:extLst>
          </p:cNvPr>
          <p:cNvSpPr/>
          <p:nvPr/>
        </p:nvSpPr>
        <p:spPr>
          <a:xfrm>
            <a:off x="1" y="4800600"/>
            <a:ext cx="9143999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8C1515"/>
              </a:solidFill>
              <a:latin typeface="Arial"/>
            </a:endParaRPr>
          </a:p>
        </p:txBody>
      </p:sp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446804E1-F757-4643-8428-21AB7EFEA73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8090592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8CD75-236D-4247-80EB-83FA7098D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134" y="1022973"/>
            <a:ext cx="8769732" cy="37173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8D8278B-8445-4553-9EFD-D01DD53DE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1A2523-A74D-4A7A-8B2E-98B2D97175F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517447" y="4800600"/>
            <a:ext cx="1626553" cy="347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F5FAB7-47FA-4237-A832-11686567CB2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344852" y="258843"/>
            <a:ext cx="715646" cy="71564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00" r:id="rId9"/>
  </p:sldLayoutIdLst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kern="1200">
          <a:solidFill>
            <a:schemeClr val="bg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2000" kern="1200" cap="none" spc="20" baseline="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595959"/>
          </a:solidFill>
          <a:latin typeface="+mn-lt"/>
          <a:ea typeface="MS PGothic" panose="020B0600070205080204" pitchFamily="34" charset="-128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0"/>
        <a:buChar char="–"/>
        <a:defRPr sz="1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26297-5578-4D2E-843E-80D61CA5B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34" y="427492"/>
            <a:ext cx="8089200" cy="601200"/>
          </a:xfrm>
        </p:spPr>
        <p:txBody>
          <a:bodyPr/>
          <a:lstStyle/>
          <a:p>
            <a:r>
              <a:rPr lang="en-US" sz="3400" dirty="0">
                <a:ea typeface="MS PGothic"/>
              </a:rPr>
              <a:t>Allstate/Stanford Research Update: Observation Noise</a:t>
            </a:r>
            <a:endParaRPr lang="en-IN" sz="3400" dirty="0"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396DFD-DB12-4F84-A8F0-B9706439BA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>
                <a:latin typeface="+mn-lt"/>
              </a:rPr>
              <a:t>Shubh Gupta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B7DF2-E642-4128-9139-C581EB21F17C}"/>
              </a:ext>
            </a:extLst>
          </p:cNvPr>
          <p:cNvSpPr txBox="1"/>
          <p:nvPr/>
        </p:nvSpPr>
        <p:spPr>
          <a:xfrm>
            <a:off x="-5906" y="4789096"/>
            <a:ext cx="286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  <a:latin typeface="Crimson" panose="02000503000000000000" pitchFamily="50" charset="0"/>
              </a:rPr>
              <a:t>Dec 14, 2020</a:t>
            </a:r>
          </a:p>
        </p:txBody>
      </p:sp>
    </p:spTree>
    <p:extLst>
      <p:ext uri="{BB962C8B-B14F-4D97-AF65-F5344CB8AC3E}">
        <p14:creationId xmlns:p14="http://schemas.microsoft.com/office/powerpoint/2010/main" val="183309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017FF1-AA24-4EBB-806A-8E1D969511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133" y="1018239"/>
            <a:ext cx="8769600" cy="3718800"/>
          </a:xfrm>
        </p:spPr>
        <p:txBody>
          <a:bodyPr/>
          <a:lstStyle/>
          <a:p>
            <a:r>
              <a:rPr lang="en-US" dirty="0"/>
              <a:t>Key features:</a:t>
            </a:r>
          </a:p>
          <a:p>
            <a:pPr lvl="2"/>
            <a:r>
              <a:rPr lang="en-US" dirty="0"/>
              <a:t>RL-based search on the space of </a:t>
            </a:r>
            <a:r>
              <a:rPr lang="en-US" dirty="0">
                <a:latin typeface="+mj-lt"/>
              </a:rPr>
              <a:t>noisy agent states</a:t>
            </a:r>
          </a:p>
          <a:p>
            <a:pPr lvl="2"/>
            <a:r>
              <a:rPr lang="en-US" dirty="0"/>
              <a:t>Reward </a:t>
            </a:r>
          </a:p>
          <a:p>
            <a:pPr lvl="3"/>
            <a:r>
              <a:rPr lang="en-US" dirty="0"/>
              <a:t>Computed from specified </a:t>
            </a:r>
            <a:r>
              <a:rPr lang="en-US" dirty="0">
                <a:latin typeface="+mj-lt"/>
              </a:rPr>
              <a:t>observation probabilities </a:t>
            </a:r>
            <a:r>
              <a:rPr lang="en-US" dirty="0"/>
              <a:t>and </a:t>
            </a:r>
            <a:r>
              <a:rPr lang="en-US" dirty="0">
                <a:latin typeface="+mj-lt"/>
              </a:rPr>
              <a:t>state</a:t>
            </a:r>
            <a:r>
              <a:rPr lang="en-US" dirty="0"/>
              <a:t> </a:t>
            </a:r>
            <a:r>
              <a:rPr lang="en-US" dirty="0">
                <a:latin typeface="+mj-lt"/>
              </a:rPr>
              <a:t>estimation algorithms</a:t>
            </a:r>
          </a:p>
          <a:p>
            <a:pPr lvl="3"/>
            <a:r>
              <a:rPr lang="en-US" dirty="0"/>
              <a:t>Interpreted as probability of a sequence of noisy states being computed by the algorithm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745C91-1BB3-43BB-B260-336D2FA0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33" y="447703"/>
            <a:ext cx="7707313" cy="600218"/>
          </a:xfrm>
        </p:spPr>
        <p:txBody>
          <a:bodyPr/>
          <a:lstStyle/>
          <a:p>
            <a:r>
              <a:rPr lang="en-US" dirty="0"/>
              <a:t>Stress Testing with Observation Noise using the Approximate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060C7-E30B-4A84-86C9-6973E3AE8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AFBCF4-FF24-49DE-AC5E-700FFC84B50E}" type="slidenum">
              <a:rPr lang="en-IN" altLang="en-US" smtClean="0"/>
              <a:pPr/>
              <a:t>1</a:t>
            </a:fld>
            <a:endParaRPr lang="en-IN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3C3E31-5AB5-4BF6-99D4-6680CCFF4F57}"/>
              </a:ext>
            </a:extLst>
          </p:cNvPr>
          <p:cNvSpPr/>
          <p:nvPr/>
        </p:nvSpPr>
        <p:spPr>
          <a:xfrm>
            <a:off x="0" y="3011059"/>
            <a:ext cx="2627916" cy="60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Observation Probability Distributions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A805B8-1905-49EB-8E9C-CFE85FA4CD18}"/>
              </a:ext>
            </a:extLst>
          </p:cNvPr>
          <p:cNvSpPr/>
          <p:nvPr/>
        </p:nvSpPr>
        <p:spPr>
          <a:xfrm>
            <a:off x="407194" y="3874049"/>
            <a:ext cx="1813528" cy="60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State Estimation Algorithm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1BBAEB-84F6-42A4-BFCB-BD08EAE7C2DE}"/>
              </a:ext>
            </a:extLst>
          </p:cNvPr>
          <p:cNvSpPr/>
          <p:nvPr/>
        </p:nvSpPr>
        <p:spPr>
          <a:xfrm>
            <a:off x="6849961" y="3014742"/>
            <a:ext cx="1813528" cy="60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Sequence of Noisy States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84E6E5-1A2E-40A0-841F-259C73327F68}"/>
              </a:ext>
            </a:extLst>
          </p:cNvPr>
          <p:cNvSpPr/>
          <p:nvPr/>
        </p:nvSpPr>
        <p:spPr>
          <a:xfrm>
            <a:off x="3882937" y="3011059"/>
            <a:ext cx="1117014" cy="600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Reward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90303F-186F-4B77-AF7B-0377D00900F8}"/>
              </a:ext>
            </a:extLst>
          </p:cNvPr>
          <p:cNvSpPr/>
          <p:nvPr/>
        </p:nvSpPr>
        <p:spPr>
          <a:xfrm>
            <a:off x="4122044" y="4092920"/>
            <a:ext cx="658421" cy="4193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02C629-0AD9-4E9F-9604-D6DB672F440B}"/>
              </a:ext>
            </a:extLst>
          </p:cNvPr>
          <p:cNvCxnSpPr>
            <a:cxnSpLocks/>
          </p:cNvCxnSpPr>
          <p:nvPr/>
        </p:nvCxnSpPr>
        <p:spPr>
          <a:xfrm>
            <a:off x="2627916" y="3146857"/>
            <a:ext cx="1255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61B097-EC22-4B3E-BE43-EDCA642D920E}"/>
              </a:ext>
            </a:extLst>
          </p:cNvPr>
          <p:cNvCxnSpPr>
            <a:cxnSpLocks/>
            <a:stCxn id="20" idx="1"/>
            <a:endCxn id="21" idx="3"/>
          </p:cNvCxnSpPr>
          <p:nvPr/>
        </p:nvCxnSpPr>
        <p:spPr>
          <a:xfrm flipH="1" flipV="1">
            <a:off x="4999951" y="3311168"/>
            <a:ext cx="1850010" cy="3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29F15CF-D3A7-4D33-B55D-3603328CFCF2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220722" y="3421856"/>
            <a:ext cx="1658334" cy="75230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F95D32-B863-4378-8D1A-63921235D7B9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4441444" y="3611277"/>
            <a:ext cx="9811" cy="4816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CFAE78A-AE70-45A0-BA26-2EC5FC3E1EEF}"/>
              </a:ext>
            </a:extLst>
          </p:cNvPr>
          <p:cNvCxnSpPr>
            <a:stCxn id="22" idx="3"/>
            <a:endCxn id="20" idx="2"/>
          </p:cNvCxnSpPr>
          <p:nvPr/>
        </p:nvCxnSpPr>
        <p:spPr>
          <a:xfrm flipV="1">
            <a:off x="4780465" y="3614960"/>
            <a:ext cx="2976260" cy="68763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8824EE6-A731-4434-AB42-1D5D76914411}"/>
              </a:ext>
            </a:extLst>
          </p:cNvPr>
          <p:cNvSpPr txBox="1"/>
          <p:nvPr/>
        </p:nvSpPr>
        <p:spPr>
          <a:xfrm>
            <a:off x="5575993" y="3992608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ADB0BC-2D2F-4471-865D-EB41F07C1D9D}"/>
              </a:ext>
            </a:extLst>
          </p:cNvPr>
          <p:cNvSpPr txBox="1"/>
          <p:nvPr/>
        </p:nvSpPr>
        <p:spPr>
          <a:xfrm>
            <a:off x="5238560" y="2972614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log probability</a:t>
            </a:r>
          </a:p>
        </p:txBody>
      </p:sp>
    </p:spTree>
    <p:extLst>
      <p:ext uri="{BB962C8B-B14F-4D97-AF65-F5344CB8AC3E}">
        <p14:creationId xmlns:p14="http://schemas.microsoft.com/office/powerpoint/2010/main" val="59730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42405F-1F0D-4142-9465-A7B1D1F1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33" y="523992"/>
            <a:ext cx="7707313" cy="600218"/>
          </a:xfrm>
        </p:spPr>
        <p:txBody>
          <a:bodyPr/>
          <a:lstStyle/>
          <a:p>
            <a:r>
              <a:rPr lang="en-US" dirty="0"/>
              <a:t>Example #1: Pedestrian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7B4C2-3D47-4517-981A-4654E717E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AFBCF4-FF24-49DE-AC5E-700FFC84B50E}" type="slidenum">
              <a:rPr lang="en-IN" altLang="en-US" smtClean="0"/>
              <a:pPr/>
              <a:t>2</a:t>
            </a:fld>
            <a:endParaRPr lang="en-I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BB5CA-5F4F-4989-9359-C3779299D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606" y="1266436"/>
            <a:ext cx="3640003" cy="21847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878E25-2A62-4873-9141-E9F446E49E7D}"/>
              </a:ext>
            </a:extLst>
          </p:cNvPr>
          <p:cNvSpPr txBox="1"/>
          <p:nvPr/>
        </p:nvSpPr>
        <p:spPr>
          <a:xfrm>
            <a:off x="481943" y="3484980"/>
            <a:ext cx="3640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Pre-computed distribution from GPS measurements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7594AD-28E7-46F5-B283-AEB14C1A8E7A}"/>
              </a:ext>
            </a:extLst>
          </p:cNvPr>
          <p:cNvSpPr/>
          <p:nvPr/>
        </p:nvSpPr>
        <p:spPr>
          <a:xfrm>
            <a:off x="4268618" y="4257421"/>
            <a:ext cx="245660" cy="245660"/>
          </a:xfrm>
          <a:prstGeom prst="rect">
            <a:avLst/>
          </a:prstGeom>
          <a:solidFill>
            <a:srgbClr val="A69152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C3194F-C881-418D-8805-C73C2F94032F}"/>
              </a:ext>
            </a:extLst>
          </p:cNvPr>
          <p:cNvSpPr/>
          <p:nvPr/>
        </p:nvSpPr>
        <p:spPr>
          <a:xfrm>
            <a:off x="6481976" y="4257421"/>
            <a:ext cx="245660" cy="245660"/>
          </a:xfrm>
          <a:prstGeom prst="rect">
            <a:avLst/>
          </a:prstGeom>
          <a:solidFill>
            <a:srgbClr val="B0B3DC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6D627-9F78-4185-9ACA-34BEAFF3865A}"/>
              </a:ext>
            </a:extLst>
          </p:cNvPr>
          <p:cNvSpPr txBox="1"/>
          <p:nvPr/>
        </p:nvSpPr>
        <p:spPr>
          <a:xfrm>
            <a:off x="4572000" y="4195585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 Position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1DC23-A756-4D16-BAA2-2FAE09A0DDA0}"/>
              </a:ext>
            </a:extLst>
          </p:cNvPr>
          <p:cNvSpPr txBox="1"/>
          <p:nvPr/>
        </p:nvSpPr>
        <p:spPr>
          <a:xfrm>
            <a:off x="6821792" y="4195585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Noisy Position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443D1E-7AA2-444B-821D-4E942106D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1393" y="1266436"/>
            <a:ext cx="3640003" cy="21847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392EE3-DC61-4D88-8C53-5221D65B5DAF}"/>
              </a:ext>
            </a:extLst>
          </p:cNvPr>
          <p:cNvSpPr txBox="1"/>
          <p:nvPr/>
        </p:nvSpPr>
        <p:spPr>
          <a:xfrm>
            <a:off x="5127082" y="3484980"/>
            <a:ext cx="3323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estimated at search time from samples</a:t>
            </a:r>
          </a:p>
        </p:txBody>
      </p:sp>
    </p:spTree>
    <p:extLst>
      <p:ext uri="{BB962C8B-B14F-4D97-AF65-F5344CB8AC3E}">
        <p14:creationId xmlns:p14="http://schemas.microsoft.com/office/powerpoint/2010/main" val="3760444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42405F-1F0D-4142-9465-A7B1D1F1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33" y="523992"/>
            <a:ext cx="7707313" cy="600218"/>
          </a:xfrm>
        </p:spPr>
        <p:txBody>
          <a:bodyPr/>
          <a:lstStyle/>
          <a:p>
            <a:r>
              <a:rPr lang="en-US" dirty="0"/>
              <a:t>Example #2.1: Vehicle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7B4C2-3D47-4517-981A-4654E717E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AFBCF4-FF24-49DE-AC5E-700FFC84B50E}" type="slidenum">
              <a:rPr lang="en-IN" altLang="en-US" smtClean="0"/>
              <a:pPr/>
              <a:t>3</a:t>
            </a:fld>
            <a:endParaRPr lang="en-I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BB5CA-5F4F-4989-9359-C3779299D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606" y="1266436"/>
            <a:ext cx="3640003" cy="2184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878E25-2A62-4873-9141-E9F446E49E7D}"/>
              </a:ext>
            </a:extLst>
          </p:cNvPr>
          <p:cNvSpPr txBox="1"/>
          <p:nvPr/>
        </p:nvSpPr>
        <p:spPr>
          <a:xfrm>
            <a:off x="481943" y="3484980"/>
            <a:ext cx="364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Manually identified failure case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7594AD-28E7-46F5-B283-AEB14C1A8E7A}"/>
              </a:ext>
            </a:extLst>
          </p:cNvPr>
          <p:cNvSpPr/>
          <p:nvPr/>
        </p:nvSpPr>
        <p:spPr>
          <a:xfrm>
            <a:off x="4268618" y="4257421"/>
            <a:ext cx="245660" cy="245660"/>
          </a:xfrm>
          <a:prstGeom prst="rect">
            <a:avLst/>
          </a:prstGeom>
          <a:solidFill>
            <a:srgbClr val="A69152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C3194F-C881-418D-8805-C73C2F94032F}"/>
              </a:ext>
            </a:extLst>
          </p:cNvPr>
          <p:cNvSpPr/>
          <p:nvPr/>
        </p:nvSpPr>
        <p:spPr>
          <a:xfrm>
            <a:off x="6481976" y="4257421"/>
            <a:ext cx="245660" cy="245660"/>
          </a:xfrm>
          <a:prstGeom prst="rect">
            <a:avLst/>
          </a:prstGeom>
          <a:solidFill>
            <a:srgbClr val="B0B3DC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6D627-9F78-4185-9ACA-34BEAFF3865A}"/>
              </a:ext>
            </a:extLst>
          </p:cNvPr>
          <p:cNvSpPr txBox="1"/>
          <p:nvPr/>
        </p:nvSpPr>
        <p:spPr>
          <a:xfrm>
            <a:off x="4572000" y="4195585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 Position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1DC23-A756-4D16-BAA2-2FAE09A0DDA0}"/>
              </a:ext>
            </a:extLst>
          </p:cNvPr>
          <p:cNvSpPr txBox="1"/>
          <p:nvPr/>
        </p:nvSpPr>
        <p:spPr>
          <a:xfrm>
            <a:off x="6821792" y="4195585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Noisy Position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443D1E-7AA2-444B-821D-4E942106D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1393" y="1266436"/>
            <a:ext cx="3640003" cy="21847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392EE3-DC61-4D88-8C53-5221D65B5DAF}"/>
              </a:ext>
            </a:extLst>
          </p:cNvPr>
          <p:cNvSpPr txBox="1"/>
          <p:nvPr/>
        </p:nvSpPr>
        <p:spPr>
          <a:xfrm>
            <a:off x="5127082" y="3484980"/>
            <a:ext cx="3323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Pre-computed distribution from </a:t>
            </a:r>
            <a:r>
              <a:rPr lang="en-US" dirty="0">
                <a:latin typeface="+mj-lt"/>
              </a:rPr>
              <a:t>unbiased</a:t>
            </a:r>
            <a:r>
              <a:rPr lang="en-US" dirty="0"/>
              <a:t> GPS measurements  </a:t>
            </a:r>
          </a:p>
        </p:txBody>
      </p:sp>
    </p:spTree>
    <p:extLst>
      <p:ext uri="{BB962C8B-B14F-4D97-AF65-F5344CB8AC3E}">
        <p14:creationId xmlns:p14="http://schemas.microsoft.com/office/powerpoint/2010/main" val="2133363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42405F-1F0D-4142-9465-A7B1D1F1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33" y="523992"/>
            <a:ext cx="7707313" cy="600218"/>
          </a:xfrm>
        </p:spPr>
        <p:txBody>
          <a:bodyPr/>
          <a:lstStyle/>
          <a:p>
            <a:r>
              <a:rPr lang="en-US" dirty="0"/>
              <a:t>Example #2.2: Vehicle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7B4C2-3D47-4517-981A-4654E717E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AFBCF4-FF24-49DE-AC5E-700FFC84B50E}" type="slidenum">
              <a:rPr lang="en-IN" altLang="en-US" smtClean="0"/>
              <a:pPr/>
              <a:t>4</a:t>
            </a:fld>
            <a:endParaRPr lang="en-I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BB5CA-5F4F-4989-9359-C3779299D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606" y="1266436"/>
            <a:ext cx="3640003" cy="2184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878E25-2A62-4873-9141-E9F446E49E7D}"/>
              </a:ext>
            </a:extLst>
          </p:cNvPr>
          <p:cNvSpPr txBox="1"/>
          <p:nvPr/>
        </p:nvSpPr>
        <p:spPr>
          <a:xfrm>
            <a:off x="481943" y="3484980"/>
            <a:ext cx="364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Manually identified failure case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7594AD-28E7-46F5-B283-AEB14C1A8E7A}"/>
              </a:ext>
            </a:extLst>
          </p:cNvPr>
          <p:cNvSpPr/>
          <p:nvPr/>
        </p:nvSpPr>
        <p:spPr>
          <a:xfrm>
            <a:off x="4268618" y="4257421"/>
            <a:ext cx="245660" cy="245660"/>
          </a:xfrm>
          <a:prstGeom prst="rect">
            <a:avLst/>
          </a:prstGeom>
          <a:solidFill>
            <a:srgbClr val="A69152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C3194F-C881-418D-8805-C73C2F94032F}"/>
              </a:ext>
            </a:extLst>
          </p:cNvPr>
          <p:cNvSpPr/>
          <p:nvPr/>
        </p:nvSpPr>
        <p:spPr>
          <a:xfrm>
            <a:off x="6481976" y="4257421"/>
            <a:ext cx="245660" cy="245660"/>
          </a:xfrm>
          <a:prstGeom prst="rect">
            <a:avLst/>
          </a:prstGeom>
          <a:solidFill>
            <a:srgbClr val="B0B3DC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6D627-9F78-4185-9ACA-34BEAFF3865A}"/>
              </a:ext>
            </a:extLst>
          </p:cNvPr>
          <p:cNvSpPr txBox="1"/>
          <p:nvPr/>
        </p:nvSpPr>
        <p:spPr>
          <a:xfrm>
            <a:off x="4572000" y="4195585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 Position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1DC23-A756-4D16-BAA2-2FAE09A0DDA0}"/>
              </a:ext>
            </a:extLst>
          </p:cNvPr>
          <p:cNvSpPr txBox="1"/>
          <p:nvPr/>
        </p:nvSpPr>
        <p:spPr>
          <a:xfrm>
            <a:off x="6821792" y="4195585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Noisy Position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443D1E-7AA2-444B-821D-4E942106D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1394" y="1266436"/>
            <a:ext cx="3640001" cy="21847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392EE3-DC61-4D88-8C53-5221D65B5DAF}"/>
              </a:ext>
            </a:extLst>
          </p:cNvPr>
          <p:cNvSpPr txBox="1"/>
          <p:nvPr/>
        </p:nvSpPr>
        <p:spPr>
          <a:xfrm>
            <a:off x="5127082" y="3484980"/>
            <a:ext cx="3323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Pre-computed distribution from </a:t>
            </a:r>
            <a:r>
              <a:rPr lang="en-US" dirty="0">
                <a:latin typeface="+mj-lt"/>
              </a:rPr>
              <a:t>biased</a:t>
            </a:r>
            <a:r>
              <a:rPr lang="en-US" dirty="0"/>
              <a:t> GPS measurements  </a:t>
            </a:r>
          </a:p>
        </p:txBody>
      </p:sp>
    </p:spTree>
    <p:extLst>
      <p:ext uri="{BB962C8B-B14F-4D97-AF65-F5344CB8AC3E}">
        <p14:creationId xmlns:p14="http://schemas.microsoft.com/office/powerpoint/2010/main" val="93863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42405F-1F0D-4142-9465-A7B1D1F1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33" y="523992"/>
            <a:ext cx="7707313" cy="600218"/>
          </a:xfrm>
        </p:spPr>
        <p:txBody>
          <a:bodyPr/>
          <a:lstStyle/>
          <a:p>
            <a:r>
              <a:rPr lang="en-US" dirty="0"/>
              <a:t>Example #3: Both Vehicle and Pedestrian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7B4C2-3D47-4517-981A-4654E717E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AFBCF4-FF24-49DE-AC5E-700FFC84B50E}" type="slidenum">
              <a:rPr lang="en-IN" altLang="en-US" smtClean="0"/>
              <a:pPr/>
              <a:t>5</a:t>
            </a:fld>
            <a:endParaRPr lang="en-I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BB5CA-5F4F-4989-9359-C3779299D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0788" y="1235941"/>
            <a:ext cx="3640001" cy="21847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7594AD-28E7-46F5-B283-AEB14C1A8E7A}"/>
              </a:ext>
            </a:extLst>
          </p:cNvPr>
          <p:cNvSpPr/>
          <p:nvPr/>
        </p:nvSpPr>
        <p:spPr>
          <a:xfrm>
            <a:off x="4268618" y="4257421"/>
            <a:ext cx="245660" cy="245660"/>
          </a:xfrm>
          <a:prstGeom prst="rect">
            <a:avLst/>
          </a:prstGeom>
          <a:solidFill>
            <a:srgbClr val="A69152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C3194F-C881-418D-8805-C73C2F94032F}"/>
              </a:ext>
            </a:extLst>
          </p:cNvPr>
          <p:cNvSpPr/>
          <p:nvPr/>
        </p:nvSpPr>
        <p:spPr>
          <a:xfrm>
            <a:off x="6481976" y="4257421"/>
            <a:ext cx="245660" cy="245660"/>
          </a:xfrm>
          <a:prstGeom prst="rect">
            <a:avLst/>
          </a:prstGeom>
          <a:solidFill>
            <a:srgbClr val="B0B3DC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6D627-9F78-4185-9ACA-34BEAFF3865A}"/>
              </a:ext>
            </a:extLst>
          </p:cNvPr>
          <p:cNvSpPr txBox="1"/>
          <p:nvPr/>
        </p:nvSpPr>
        <p:spPr>
          <a:xfrm>
            <a:off x="4572000" y="4195585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 Position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1DC23-A756-4D16-BAA2-2FAE09A0DDA0}"/>
              </a:ext>
            </a:extLst>
          </p:cNvPr>
          <p:cNvSpPr txBox="1"/>
          <p:nvPr/>
        </p:nvSpPr>
        <p:spPr>
          <a:xfrm>
            <a:off x="6821792" y="4195585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Noisy Position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92EE3-DC61-4D88-8C53-5221D65B5DAF}"/>
              </a:ext>
            </a:extLst>
          </p:cNvPr>
          <p:cNvSpPr txBox="1"/>
          <p:nvPr/>
        </p:nvSpPr>
        <p:spPr>
          <a:xfrm>
            <a:off x="2378801" y="3484980"/>
            <a:ext cx="3323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Pre-computed distribution from </a:t>
            </a:r>
            <a:r>
              <a:rPr lang="en-US" dirty="0">
                <a:latin typeface="+mj-lt"/>
              </a:rPr>
              <a:t>biased</a:t>
            </a:r>
            <a:r>
              <a:rPr lang="en-US" dirty="0"/>
              <a:t> GPS measurements  </a:t>
            </a:r>
          </a:p>
        </p:txBody>
      </p:sp>
    </p:spTree>
    <p:extLst>
      <p:ext uri="{BB962C8B-B14F-4D97-AF65-F5344CB8AC3E}">
        <p14:creationId xmlns:p14="http://schemas.microsoft.com/office/powerpoint/2010/main" val="1809734593"/>
      </p:ext>
    </p:extLst>
  </p:cSld>
  <p:clrMapOvr>
    <a:masterClrMapping/>
  </p:clrMapOvr>
</p:sld>
</file>

<file path=ppt/theme/theme1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5724</TotalTime>
  <Words>161</Words>
  <Application>Microsoft Office PowerPoint</Application>
  <PresentationFormat>On-screen Show (16:9)</PresentationFormat>
  <Paragraphs>41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Courier New</vt:lpstr>
      <vt:lpstr>Crimson</vt:lpstr>
      <vt:lpstr>Source Sans Pro</vt:lpstr>
      <vt:lpstr>Source Sans Pro Semibold</vt:lpstr>
      <vt:lpstr>Wingdings</vt:lpstr>
      <vt:lpstr>SU_Template_TopBar</vt:lpstr>
      <vt:lpstr>Allstate/Stanford Research Update: Observation Noise</vt:lpstr>
      <vt:lpstr>Stress Testing with Observation Noise using the Approximate Method</vt:lpstr>
      <vt:lpstr>Example #1: Pedestrian Noise</vt:lpstr>
      <vt:lpstr>Example #2.1: Vehicle Noise</vt:lpstr>
      <vt:lpstr>Example #2.2: Vehicle Noise</vt:lpstr>
      <vt:lpstr>Example #3: Both Vehicle and Pedestrian Noise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DEMO: Overview of ROS and Kalman Filter</dc:title>
  <dc:creator>Shubh Gupta</dc:creator>
  <cp:lastModifiedBy>Shubh Gupta</cp:lastModifiedBy>
  <cp:revision>391</cp:revision>
  <dcterms:created xsi:type="dcterms:W3CDTF">2020-09-20T18:59:01Z</dcterms:created>
  <dcterms:modified xsi:type="dcterms:W3CDTF">2020-12-14T22:03:03Z</dcterms:modified>
</cp:coreProperties>
</file>